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28"/>
  </p:notesMasterIdLst>
  <p:sldIdLst>
    <p:sldId id="295" r:id="rId2"/>
    <p:sldId id="292" r:id="rId3"/>
    <p:sldId id="300" r:id="rId4"/>
    <p:sldId id="301" r:id="rId5"/>
    <p:sldId id="302" r:id="rId6"/>
    <p:sldId id="303" r:id="rId7"/>
    <p:sldId id="305" r:id="rId8"/>
    <p:sldId id="304" r:id="rId9"/>
    <p:sldId id="306" r:id="rId10"/>
    <p:sldId id="307" r:id="rId11"/>
    <p:sldId id="308" r:id="rId12"/>
    <p:sldId id="278" r:id="rId13"/>
    <p:sldId id="309" r:id="rId14"/>
    <p:sldId id="310" r:id="rId15"/>
    <p:sldId id="311" r:id="rId16"/>
    <p:sldId id="312" r:id="rId17"/>
    <p:sldId id="313" r:id="rId18"/>
    <p:sldId id="314" r:id="rId19"/>
    <p:sldId id="315" r:id="rId20"/>
    <p:sldId id="316" r:id="rId21"/>
    <p:sldId id="317" r:id="rId22"/>
    <p:sldId id="318" r:id="rId23"/>
    <p:sldId id="320" r:id="rId24"/>
    <p:sldId id="319" r:id="rId25"/>
    <p:sldId id="321" r:id="rId26"/>
    <p:sldId id="299" r:id="rId27"/>
  </p:sldIdLst>
  <p:sldSz cx="12192000" cy="6858000"/>
  <p:notesSz cx="6858000" cy="9144000"/>
  <p:embeddedFontLst>
    <p:embeddedFont>
      <p:font typeface="Cascadia Code SemiLight" panose="020B0609020000020004" pitchFamily="49" charset="0"/>
      <p:regular r:id="rId29"/>
      <p:bold r:id="rId30"/>
      <p:italic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Open Sans Light" pitchFamily="2" charset="0"/>
      <p:regular r:id="rId36"/>
      <p:italic r:id="rId37"/>
    </p:embeddedFont>
    <p:embeddedFont>
      <p:font typeface="Space Grotesk" pitchFamily="2" charset="0"/>
      <p:regular r:id="rId38"/>
      <p:bold r:id="rId39"/>
    </p:embeddedFont>
    <p:embeddedFont>
      <p:font typeface="Space Grotesk Medium" pitchFamily="2" charset="0"/>
      <p:regular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0"/>
            <p14:sldId id="301"/>
            <p14:sldId id="302"/>
            <p14:sldId id="303"/>
            <p14:sldId id="305"/>
            <p14:sldId id="304"/>
            <p14:sldId id="306"/>
            <p14:sldId id="307"/>
            <p14:sldId id="308"/>
            <p14:sldId id="27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20"/>
            <p14:sldId id="319"/>
            <p14:sldId id="321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11" autoAdjust="0"/>
    <p:restoredTop sz="96110"/>
  </p:normalViewPr>
  <p:slideViewPr>
    <p:cSldViewPr snapToGrid="0">
      <p:cViewPr varScale="1">
        <p:scale>
          <a:sx n="70" d="100"/>
          <a:sy n="70" d="100"/>
        </p:scale>
        <p:origin x="993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aspireinadaykr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7A94D-08DA-5FF5-F2A0-2D1B0CD9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0521F5-72EE-447D-5BCF-0DADEACFF4E0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An opinionated, cloud ready stack</a:t>
            </a:r>
          </a:p>
          <a:p>
            <a:r>
              <a:rPr lang="en-US" sz="3000" dirty="0">
                <a:latin typeface="Space Grotesk" pitchFamily="2" charset="77"/>
                <a:cs typeface="Space Grotesk" pitchFamily="2" charset="77"/>
              </a:rPr>
              <a:t>	building observable, production ready, distributed applications</a:t>
            </a:r>
          </a:p>
          <a:p>
            <a:endParaRPr lang="en-US" sz="3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Delivered through a collection of NuGet packages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handle specific cloud-native concerns</a:t>
            </a:r>
          </a:p>
        </p:txBody>
      </p:sp>
    </p:spTree>
    <p:extLst>
      <p:ext uri="{BB962C8B-B14F-4D97-AF65-F5344CB8AC3E}">
        <p14:creationId xmlns:p14="http://schemas.microsoft.com/office/powerpoint/2010/main" val="59834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AAD4F3-3AE8-5FC5-7166-80FBA3EE2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A5127-B69B-9C02-266A-A59FA7A65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926912-6F82-D838-72A6-97FA55614ABF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An opinionated, cloud ready stack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building observable, production ready, distributed applications</a:t>
            </a:r>
          </a:p>
          <a:p>
            <a:endParaRPr lang="en-US" sz="3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Delivered through a collection of NuGet packages</a:t>
            </a:r>
          </a:p>
          <a:p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	handle specific cloud-native concerns</a:t>
            </a:r>
          </a:p>
        </p:txBody>
      </p:sp>
    </p:spTree>
    <p:extLst>
      <p:ext uri="{BB962C8B-B14F-4D97-AF65-F5344CB8AC3E}">
        <p14:creationId xmlns:p14="http://schemas.microsoft.com/office/powerpoint/2010/main" val="269582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173774A-9591-2620-943B-670DE8727152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Orchestration</a:t>
            </a:r>
          </a:p>
          <a:p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	for running and connecting multi-project apps and dependencies</a:t>
            </a: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Components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NuGet packages with standardized interfaces</a:t>
            </a: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Tooling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help you create and interact with .NET Aspire apps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19F37E-D7CF-8B34-4490-BDC649F7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provides:</a:t>
            </a:r>
          </a:p>
        </p:txBody>
      </p:sp>
    </p:spTree>
    <p:extLst>
      <p:ext uri="{BB962C8B-B14F-4D97-AF65-F5344CB8AC3E}">
        <p14:creationId xmlns:p14="http://schemas.microsoft.com/office/powerpoint/2010/main" val="426191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422F4B-2EC8-BAC8-01A3-77EE859CD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EF6C4B-C9D6-39D9-700A-EBB30BF84875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Orchestration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for running and connecting multi-project apps and dependencies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Components</a:t>
            </a:r>
          </a:p>
          <a:p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	NuGet packages with standardized interfaces</a:t>
            </a: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Tooling</a:t>
            </a:r>
          </a:p>
          <a:p>
            <a:r>
              <a:rPr lang="en-US" sz="3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	help you create and interact with .NET Aspire apps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33AA62-089D-00A4-42A2-B408F8CD3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provides:</a:t>
            </a:r>
          </a:p>
        </p:txBody>
      </p:sp>
    </p:spTree>
    <p:extLst>
      <p:ext uri="{BB962C8B-B14F-4D97-AF65-F5344CB8AC3E}">
        <p14:creationId xmlns:p14="http://schemas.microsoft.com/office/powerpoint/2010/main" val="1133220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090311-0810-AE9C-0E03-AC673A33A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A47059-D65C-EF5B-B9D2-ED71BD3B41D9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Orchestration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for running and connecting multi-project apps and dependencies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Components</a:t>
            </a:r>
          </a:p>
          <a:p>
            <a:r>
              <a:rPr lang="en-US" sz="3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	NuGet packages with standardized interfaces</a:t>
            </a:r>
          </a:p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Tooling</a:t>
            </a:r>
          </a:p>
          <a:p>
            <a:r>
              <a:rPr lang="en-US" sz="3000" dirty="0">
                <a:latin typeface="Space Grotesk" pitchFamily="2" charset="77"/>
                <a:cs typeface="Space Grotesk" pitchFamily="2" charset="77"/>
              </a:rPr>
              <a:t>	help you create and interact with .NET Aspire apps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E67FE5-688C-0D91-A655-00B2ED011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provides:</a:t>
            </a:r>
          </a:p>
        </p:txBody>
      </p:sp>
    </p:spTree>
    <p:extLst>
      <p:ext uri="{BB962C8B-B14F-4D97-AF65-F5344CB8AC3E}">
        <p14:creationId xmlns:p14="http://schemas.microsoft.com/office/powerpoint/2010/main" val="1171860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C254-ED93-954C-4EAE-EBE2E0B8E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project consists of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C7FF1A-D09A-66D6-65F9-54A1314ACBCB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AspireSample.WebApp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AspireSample.ApiApp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AspireSample.AppHost</a:t>
            </a:r>
            <a:endParaRPr lang="en-US" sz="4000" dirty="0">
              <a:solidFill>
                <a:srgbClr val="0070C0"/>
              </a:solidFill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0070C0"/>
                </a:solidFill>
                <a:latin typeface="Space Grotesk" pitchFamily="2" charset="77"/>
                <a:cs typeface="Space Grotesk" pitchFamily="2" charset="77"/>
              </a:rPr>
              <a:t>AspireSample.ServiceDefaults</a:t>
            </a:r>
            <a:endParaRPr lang="en-US" sz="4000" dirty="0">
              <a:solidFill>
                <a:srgbClr val="0070C0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23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2EF54-47A1-42DE-0E7F-1E3966349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4CF39-1CD8-9F16-E639-90001282B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 project consists of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F55FB6-95FF-6E28-E781-63C5182C2A7E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AspireSample.WebApp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latin typeface="Space Grotesk" pitchFamily="2" charset="77"/>
                <a:cs typeface="Space Grotesk" pitchFamily="2" charset="77"/>
              </a:rPr>
              <a:t>AspireSample.ApiApp</a:t>
            </a:r>
            <a:endParaRPr lang="en-US" sz="4000" dirty="0"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AspireSample.AppHost</a:t>
            </a:r>
            <a:endParaRPr lang="en-US" sz="4000" dirty="0">
              <a:solidFill>
                <a:srgbClr val="FFC000"/>
              </a:solidFill>
              <a:latin typeface="Space Grotesk" pitchFamily="2" charset="77"/>
              <a:cs typeface="Space Grotesk" pitchFamily="2" charset="77"/>
            </a:endParaRPr>
          </a:p>
          <a:p>
            <a:r>
              <a:rPr lang="en-US" sz="4000" dirty="0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- </a:t>
            </a:r>
            <a:r>
              <a:rPr lang="en-US" sz="4000" dirty="0" err="1">
                <a:solidFill>
                  <a:srgbClr val="FFC000"/>
                </a:solidFill>
                <a:latin typeface="Space Grotesk" pitchFamily="2" charset="77"/>
                <a:cs typeface="Space Grotesk" pitchFamily="2" charset="77"/>
              </a:rPr>
              <a:t>AspireSample.ServiceDefaults</a:t>
            </a:r>
            <a:endParaRPr lang="en-US" sz="4000" dirty="0">
              <a:solidFill>
                <a:srgbClr val="FFC000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7498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9E0C6-AAE7-7749-FADC-5B25B7EE7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3DA1C-EF25-0544-EA8B-D0A17C459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845FD-5777-790F-7C30-8A2DCDF7D7D0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 app using GitHub Copilot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5714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72301-5C67-E0B5-FD67-50A6B4BCB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616B5-7A77-6A51-3D07-678C4833B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EA62CD-A30A-C925-245B-0BE1D3D9AF96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 using GitHub Copilot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Build a ASP.NET Web API using GitHub Copilot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6468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FFDF1A-CED0-8E79-9DD8-6D196EC00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AAB2-7627-6363-946A-24B66C0C2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F7118A-96A0-D063-54E9-4E2CB9123B3B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 using GitHub Copilot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using GitHub Copilot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Add Aspire orchestration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94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/>
              <a:t>Aspire in a 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2C8D1-8526-98C5-4116-AAB929B81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1F0A-3DFB-553C-3A16-433388A80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B92774-4DE6-785C-B041-AB8EC0677E90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 using GitHub Copilot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using GitHub Copilot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Add Aspire orchestration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Add a Redis Cache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2748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3BE38-355C-D540-3975-FC3008133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F062B-5F0D-CA7A-BE29-22597AF9A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551AFA-0D63-AEAD-141B-DFCC199F878E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 using GitHub Copilot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using GitHub Copilot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Add Aspire orchestration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Add a Redis Cache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Deploy to Azure Container Apps</a:t>
            </a:r>
          </a:p>
        </p:txBody>
      </p:sp>
    </p:spTree>
    <p:extLst>
      <p:ext uri="{BB962C8B-B14F-4D97-AF65-F5344CB8AC3E}">
        <p14:creationId xmlns:p14="http://schemas.microsoft.com/office/powerpoint/2010/main" val="160206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6E5C9-A713-3E6F-57FC-A5EDCD7B1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01166-8D37-28F6-E86D-3D5FC26F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</a:t>
            </a:r>
            <a:r>
              <a:rPr lang="en-US" dirty="0" err="1"/>
              <a:t>Codespaces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047B6F-EF96-4E0A-F145-813C895E5007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Use GitHub </a:t>
            </a:r>
            <a:r>
              <a:rPr lang="en-US" sz="4000" dirty="0" err="1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Codespaces</a:t>
            </a:r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287877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D7986-6804-4DD8-5318-8E3E5A566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7C16B-42BD-464E-DB93-1A22C1C46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Copilot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37483D-6CDB-689F-F585-E5023A7B679B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Use GitHub Copilot as many places as possible</a:t>
            </a:r>
          </a:p>
        </p:txBody>
      </p:sp>
    </p:spTree>
    <p:extLst>
      <p:ext uri="{BB962C8B-B14F-4D97-AF65-F5344CB8AC3E}">
        <p14:creationId xmlns:p14="http://schemas.microsoft.com/office/powerpoint/2010/main" val="388666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D8795-5BC4-5EE6-062D-FA790E279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48FF9-C2CD-549B-6321-877CA46DC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Attendees will receive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A6BB4E-94A3-C828-06B1-F8B0D7CA2F0F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Azure </a:t>
            </a:r>
            <a:r>
              <a:rPr lang="en-US" sz="4000" dirty="0" err="1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OpenAI</a:t>
            </a:r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 access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GitHub Copilot access</a:t>
            </a:r>
          </a:p>
        </p:txBody>
      </p:sp>
    </p:spTree>
    <p:extLst>
      <p:ext uri="{BB962C8B-B14F-4D97-AF65-F5344CB8AC3E}">
        <p14:creationId xmlns:p14="http://schemas.microsoft.com/office/powerpoint/2010/main" val="297779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CCC1F8-3537-1FC8-F9BE-1599C03AF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4B6BAA6-A2CB-10B4-2BA1-6C4EABCF973D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Each session has a save point</a:t>
            </a:r>
          </a:p>
        </p:txBody>
      </p:sp>
    </p:spTree>
    <p:extLst>
      <p:ext uri="{BB962C8B-B14F-4D97-AF65-F5344CB8AC3E}">
        <p14:creationId xmlns:p14="http://schemas.microsoft.com/office/powerpoint/2010/main" val="329209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</a:t>
            </a:r>
            <a:r>
              <a:rPr lang="en-US" sz="5400" dirty="0" err="1">
                <a:hlinkClick r:id="rId2"/>
              </a:rPr>
              <a:t>aspireinadaykr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0063C7-38EC-57A6-5814-34B4603E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 Redis Cache to Web App?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6092C0-DB75-E580-1061-B7B28453EE41}"/>
              </a:ext>
            </a:extLst>
          </p:cNvPr>
          <p:cNvSpPr/>
          <p:nvPr/>
        </p:nvSpPr>
        <p:spPr>
          <a:xfrm>
            <a:off x="1" y="1803167"/>
            <a:ext cx="12192000" cy="61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chemeClr val="tx1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StackExchange.Redis</a:t>
            </a:r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 package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CAFCB6-1278-167F-DEC5-3732C91B3E53}"/>
              </a:ext>
            </a:extLst>
          </p:cNvPr>
          <p:cNvSpPr/>
          <p:nvPr/>
        </p:nvSpPr>
        <p:spPr>
          <a:xfrm>
            <a:off x="1" y="2488601"/>
            <a:ext cx="12192000" cy="61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chemeClr val="tx1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AspNetCore.HealthChecks.Redis</a:t>
            </a:r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 package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54DFC1-E90C-0B10-0C00-007271ADF0D9}"/>
              </a:ext>
            </a:extLst>
          </p:cNvPr>
          <p:cNvSpPr/>
          <p:nvPr/>
        </p:nvSpPr>
        <p:spPr>
          <a:xfrm>
            <a:off x="1" y="3174035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Add Redis in DI and configure from </a:t>
            </a:r>
            <a:r>
              <a:rPr lang="en-US" sz="2500" dirty="0" err="1"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appsettings.json</a:t>
            </a:r>
            <a:endParaRPr lang="en-US" sz="2500" dirty="0">
              <a:latin typeface="Cascadia Code SemiLight" panose="020B0609020000020004" pitchFamily="34" charset="0"/>
              <a:ea typeface="Cascadia Code SemiLight" panose="020B0609020000020004" pitchFamily="34" charset="0"/>
              <a:cs typeface="Cascadia Code SemiLight" panose="020B06090200000200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B6FC64-0A10-ED85-E6E0-647EFA93F5BB}"/>
              </a:ext>
            </a:extLst>
          </p:cNvPr>
          <p:cNvSpPr/>
          <p:nvPr/>
        </p:nvSpPr>
        <p:spPr>
          <a:xfrm>
            <a:off x="1" y="3859469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>
                <a:latin typeface="Space Grotesk" pitchFamily="2" charset="77"/>
                <a:cs typeface="Space Grotesk" pitchFamily="2" charset="77"/>
              </a:rPr>
              <a:t>Add Redis health check for availability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17E164-A5F3-DF3A-CD18-06C49452C543}"/>
              </a:ext>
            </a:extLst>
          </p:cNvPr>
          <p:cNvSpPr/>
          <p:nvPr/>
        </p:nvSpPr>
        <p:spPr>
          <a:xfrm>
            <a:off x="1" y="4544903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Shim Redis client to output logging to </a:t>
            </a:r>
            <a:r>
              <a:rPr lang="en-US" sz="2500" dirty="0" err="1"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ILogger</a:t>
            </a:r>
            <a:endParaRPr lang="en-US" sz="2500" dirty="0">
              <a:latin typeface="Cascadia Code SemiLight" panose="020B0609020000020004" pitchFamily="34" charset="0"/>
              <a:ea typeface="Cascadia Code SemiLight" panose="020B0609020000020004" pitchFamily="34" charset="0"/>
              <a:cs typeface="Cascadia Code SemiLight" panose="020B06090200000200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2ADBDE-0AF7-B300-2C7A-D94B85258184}"/>
              </a:ext>
            </a:extLst>
          </p:cNvPr>
          <p:cNvSpPr/>
          <p:nvPr/>
        </p:nvSpPr>
        <p:spPr>
          <a:xfrm>
            <a:off x="1" y="5230337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>
                <a:latin typeface="Space Grotesk" pitchFamily="2" charset="77"/>
                <a:cs typeface="Space Grotesk" pitchFamily="2" charset="77"/>
              </a:rPr>
              <a:t>Do plumbing Redis client events/profilers to metrics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FC1F39-4CCA-DDDF-BA32-7D5C6ACF7898}"/>
              </a:ext>
            </a:extLst>
          </p:cNvPr>
          <p:cNvSpPr/>
          <p:nvPr/>
        </p:nvSpPr>
        <p:spPr>
          <a:xfrm>
            <a:off x="1" y="5915772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>
                <a:latin typeface="Space Grotesk" pitchFamily="2" charset="77"/>
                <a:cs typeface="Space Grotesk" pitchFamily="2" charset="77"/>
              </a:rPr>
              <a:t>Do wrapping Redis client with resiliency policy &amp; logic</a:t>
            </a:r>
          </a:p>
        </p:txBody>
      </p:sp>
    </p:spTree>
    <p:extLst>
      <p:ext uri="{BB962C8B-B14F-4D97-AF65-F5344CB8AC3E}">
        <p14:creationId xmlns:p14="http://schemas.microsoft.com/office/powerpoint/2010/main" val="195940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AF75D2D-52AD-5101-D17D-30CFE779D0B9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Health checks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Kestrel</a:t>
            </a: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HttpClientFactory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gRPC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Container builds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Native AOT</a:t>
            </a:r>
          </a:p>
        </p:txBody>
      </p:sp>
    </p:spTree>
    <p:extLst>
      <p:ext uri="{BB962C8B-B14F-4D97-AF65-F5344CB8AC3E}">
        <p14:creationId xmlns:p14="http://schemas.microsoft.com/office/powerpoint/2010/main" val="36497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36AEA-7696-0CF4-2606-07C1B5781E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26729C3-D64B-D8EE-DCBB-E0C6003E73AD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Health checks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Kestrel</a:t>
            </a: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HttpClientFactory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gRPC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Container builds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Native AOT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3FCCF4F-F4DD-77DA-DC6A-5F9CA23E2B8C}"/>
              </a:ext>
            </a:extLst>
          </p:cNvPr>
          <p:cNvSpPr/>
          <p:nvPr/>
        </p:nvSpPr>
        <p:spPr>
          <a:xfrm rot="20451178">
            <a:off x="0" y="2889000"/>
            <a:ext cx="12192000" cy="10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How to put them together properly?</a:t>
            </a:r>
          </a:p>
        </p:txBody>
      </p:sp>
    </p:spTree>
    <p:extLst>
      <p:ext uri="{BB962C8B-B14F-4D97-AF65-F5344CB8AC3E}">
        <p14:creationId xmlns:p14="http://schemas.microsoft.com/office/powerpoint/2010/main" val="146951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7A5E82-2212-AA3E-73F3-BA9620A134CD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How to get my web app to talk to API app?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dev/prod config?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Should/shouldn’t I use containers?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E2E logging?</a:t>
            </a:r>
          </a:p>
        </p:txBody>
      </p:sp>
    </p:spTree>
    <p:extLst>
      <p:ext uri="{BB962C8B-B14F-4D97-AF65-F5344CB8AC3E}">
        <p14:creationId xmlns:p14="http://schemas.microsoft.com/office/powerpoint/2010/main" val="94049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275BB-FAE3-6D2C-F8C9-ACA4543FC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41FDDB-7E3C-00C8-2997-05A059705AEE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How to get my web app to talk to API app?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dev/prod config?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Should/shouldn’t I use containers?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What should I do with E2E logging?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89763B-02EE-BB5B-8C55-1A766B25B733}"/>
              </a:ext>
            </a:extLst>
          </p:cNvPr>
          <p:cNvSpPr/>
          <p:nvPr/>
        </p:nvSpPr>
        <p:spPr>
          <a:xfrm rot="20451178">
            <a:off x="0" y="2889000"/>
            <a:ext cx="12192000" cy="10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It’s not fun at all</a:t>
            </a:r>
          </a:p>
        </p:txBody>
      </p:sp>
    </p:spTree>
    <p:extLst>
      <p:ext uri="{BB962C8B-B14F-4D97-AF65-F5344CB8AC3E}">
        <p14:creationId xmlns:p14="http://schemas.microsoft.com/office/powerpoint/2010/main" val="304707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>
                <a:latin typeface="Space Grotesk" pitchFamily="2" charset="77"/>
                <a:cs typeface="Space Grotesk" pitchFamily="2" charset="77"/>
              </a:rPr>
              <a:t>Too many bits &amp; pieces to take care of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342D6-8463-A8C5-A79F-4DBB654B9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add “Aspire” Redis Cache to Web App?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E28FD4-F857-F9DB-3A56-EF96BBFC2170}"/>
              </a:ext>
            </a:extLst>
          </p:cNvPr>
          <p:cNvSpPr/>
          <p:nvPr/>
        </p:nvSpPr>
        <p:spPr>
          <a:xfrm>
            <a:off x="1" y="1803167"/>
            <a:ext cx="12192000" cy="61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chemeClr val="tx1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Aspire.StackExchange.Redis.OutputCaching</a:t>
            </a:r>
            <a:r>
              <a:rPr lang="en-US" sz="2500" dirty="0">
                <a:solidFill>
                  <a:schemeClr val="tx1"/>
                </a:solidFill>
                <a:latin typeface="Space Grotesk" pitchFamily="2" charset="77"/>
                <a:cs typeface="Space Grotesk" pitchFamily="2" charset="77"/>
              </a:rPr>
              <a:t> package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6F34FC-9FC4-5DD3-7361-069619221DDC}"/>
              </a:ext>
            </a:extLst>
          </p:cNvPr>
          <p:cNvSpPr/>
          <p:nvPr/>
        </p:nvSpPr>
        <p:spPr>
          <a:xfrm>
            <a:off x="1" y="3174035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Add </a:t>
            </a:r>
            <a:r>
              <a:rPr lang="en-US" sz="2500" dirty="0" err="1">
                <a:solidFill>
                  <a:srgbClr val="FFFF00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builder.AddRedisOutputCache</a:t>
            </a:r>
            <a:r>
              <a:rPr lang="en-US" sz="2500" dirty="0">
                <a:solidFill>
                  <a:srgbClr val="FFFF00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("cache");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31FF09-D03F-8BBF-B4B9-EB5EF2C650CD}"/>
              </a:ext>
            </a:extLst>
          </p:cNvPr>
          <p:cNvSpPr/>
          <p:nvPr/>
        </p:nvSpPr>
        <p:spPr>
          <a:xfrm>
            <a:off x="1" y="3859469"/>
            <a:ext cx="1219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2500" dirty="0">
                <a:latin typeface="Space Grotesk" pitchFamily="2" charset="77"/>
                <a:cs typeface="Space Grotesk" pitchFamily="2" charset="77"/>
              </a:rPr>
              <a:t>Override default configuration through </a:t>
            </a:r>
            <a:r>
              <a:rPr lang="en-US" sz="2500" dirty="0" err="1">
                <a:solidFill>
                  <a:srgbClr val="FFFF00"/>
                </a:solidFill>
                <a:latin typeface="Cascadia Code SemiLight" panose="020B0609020000020004" pitchFamily="34" charset="0"/>
                <a:ea typeface="Cascadia Code SemiLight" panose="020B0609020000020004" pitchFamily="34" charset="0"/>
                <a:cs typeface="Cascadia Code SemiLight" panose="020B0609020000020004" pitchFamily="34" charset="0"/>
              </a:rPr>
              <a:t>appsettings.json</a:t>
            </a:r>
            <a:r>
              <a:rPr lang="en-US" sz="2500" dirty="0">
                <a:latin typeface="Space Grotesk" pitchFamily="2" charset="77"/>
                <a:cs typeface="Space Grotesk" pitchFamily="2" charset="77"/>
              </a:rPr>
              <a:t> (Optional)</a:t>
            </a:r>
          </a:p>
        </p:txBody>
      </p:sp>
    </p:spTree>
    <p:extLst>
      <p:ext uri="{BB962C8B-B14F-4D97-AF65-F5344CB8AC3E}">
        <p14:creationId xmlns:p14="http://schemas.microsoft.com/office/powerpoint/2010/main" val="208063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441</TotalTime>
  <Words>639</Words>
  <Application>Microsoft Office PowerPoint</Application>
  <PresentationFormat>Widescreen</PresentationFormat>
  <Paragraphs>114</Paragraphs>
  <Slides>26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Cascadia Code SemiLight</vt:lpstr>
      <vt:lpstr>Calibri</vt:lpstr>
      <vt:lpstr>Space Grotesk Medium</vt:lpstr>
      <vt:lpstr>Arial</vt:lpstr>
      <vt:lpstr>Consolas</vt:lpstr>
      <vt:lpstr>Open Sans Light</vt:lpstr>
      <vt:lpstr>Space Grotesk</vt:lpstr>
      <vt:lpstr>1_Office Theme</vt:lpstr>
      <vt:lpstr>PowerPoint Presentation</vt:lpstr>
      <vt:lpstr>Aspire in a day</vt:lpstr>
      <vt:lpstr>How to add Redis Cache to Web App?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add “Aspire” Redis Cache to Web App?</vt:lpstr>
      <vt:lpstr>.NET Aspire is</vt:lpstr>
      <vt:lpstr>.NET Aspire is</vt:lpstr>
      <vt:lpstr>.NET Aspire provides:</vt:lpstr>
      <vt:lpstr>.NET Aspire provides:</vt:lpstr>
      <vt:lpstr>.NET Aspire provides:</vt:lpstr>
      <vt:lpstr>.NET Aspire project consists of</vt:lpstr>
      <vt:lpstr>.NET Aspire project consists of</vt:lpstr>
      <vt:lpstr>Session Objectives</vt:lpstr>
      <vt:lpstr>Session Objectives</vt:lpstr>
      <vt:lpstr>Session Objectives</vt:lpstr>
      <vt:lpstr>Session Objectives</vt:lpstr>
      <vt:lpstr>Session Objectives</vt:lpstr>
      <vt:lpstr>GitHub Codespaces</vt:lpstr>
      <vt:lpstr>GitHub Copilot</vt:lpstr>
      <vt:lpstr>Attendees will receive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16</cp:revision>
  <dcterms:created xsi:type="dcterms:W3CDTF">2023-09-13T17:25:02Z</dcterms:created>
  <dcterms:modified xsi:type="dcterms:W3CDTF">2024-02-12T15:12:11Z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